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76" r:id="rId10"/>
    <p:sldId id="263" r:id="rId11"/>
    <p:sldId id="277" r:id="rId12"/>
    <p:sldId id="264" r:id="rId13"/>
    <p:sldId id="279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8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BABF0"/>
    <a:srgbClr val="FFCC66"/>
    <a:srgbClr val="EEFC36"/>
    <a:srgbClr val="CCFF33"/>
    <a:srgbClr val="FFFF66"/>
    <a:srgbClr val="DBB3F3"/>
    <a:srgbClr val="FD8DA0"/>
    <a:srgbClr val="E4B3A6"/>
    <a:srgbClr val="DBC8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8DE52-B739-4E01-A763-D8A48C2C8C5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47CCA-06F0-4FB1-A821-BA03BE181F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592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47CCA-06F0-4FB1-A821-BA03BE181FD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5F37-83C1-4EE8-8300-D5E36880934C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1C54-514D-4B0E-A271-9352E59FF2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5F37-83C1-4EE8-8300-D5E36880934C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1C54-514D-4B0E-A271-9352E59FF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5F37-83C1-4EE8-8300-D5E36880934C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1C54-514D-4B0E-A271-9352E59FF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5F37-83C1-4EE8-8300-D5E36880934C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1C54-514D-4B0E-A271-9352E59FF2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5F37-83C1-4EE8-8300-D5E36880934C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1C54-514D-4B0E-A271-9352E59FF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5F37-83C1-4EE8-8300-D5E36880934C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1C54-514D-4B0E-A271-9352E59FF2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5F37-83C1-4EE8-8300-D5E36880934C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1C54-514D-4B0E-A271-9352E59FF2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5F37-83C1-4EE8-8300-D5E36880934C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1C54-514D-4B0E-A271-9352E59FF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5F37-83C1-4EE8-8300-D5E36880934C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1C54-514D-4B0E-A271-9352E59FF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5F37-83C1-4EE8-8300-D5E36880934C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1C54-514D-4B0E-A271-9352E59FF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5F37-83C1-4EE8-8300-D5E36880934C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1C54-514D-4B0E-A271-9352E59FF2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425F37-83C1-4EE8-8300-D5E36880934C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711C54-514D-4B0E-A271-9352E59FF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5.wdp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7.wdp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9.wdp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6136" y="836712"/>
            <a:ext cx="2808312" cy="187220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Семья – поистине высокое творенье.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Она заслон надёжный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причал.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Она даёт призванье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рожденье.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Она для нас основа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всех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начал.</a:t>
            </a:r>
            <a:b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</a:b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(Е.А.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Мухачёва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)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6816"/>
            <a:ext cx="3096344" cy="2351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2636912"/>
            <a:ext cx="9144000" cy="1581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ПРОЕКТ  </a:t>
            </a:r>
            <a:r>
              <a:rPr kumimoji="0" lang="ru-RU" sz="2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СЕМЕЙНОГО КЛУБА </a:t>
            </a:r>
            <a:endParaRPr kumimoji="0" lang="ru-RU" sz="2000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«</a:t>
            </a:r>
            <a:r>
              <a:rPr kumimoji="0" lang="ru-RU" sz="2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УЧИМСЯ ВМЕСТЕ»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Проект реализуется в рамках апробации образовательной программы «Югорский трамплин»</a:t>
            </a:r>
            <a:endParaRPr kumimoji="0" lang="ru-RU" b="1" i="0" u="none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400" b="1" i="0" u="none" strike="noStrike" kern="120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50800" dist="76200" dir="4200000" algn="t" rotWithShape="0">
                  <a:prstClr val="black">
                    <a:alpha val="88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2400" b="1" i="0" u="none" strike="noStrike" kern="1200" normalizeH="0" baseline="0" noProof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50800" dist="76200" dir="4200000" algn="t" rotWithShape="0">
                  <a:prstClr val="black">
                    <a:alpha val="88000"/>
                  </a:prst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88640"/>
            <a:ext cx="863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anose="020B0604020202020204" pitchFamily="34" charset="0"/>
              </a:rPr>
              <a:t>Муниципальное бюджетное дошкольное образовательное учреждение </a:t>
            </a:r>
            <a:r>
              <a:rPr lang="ru-RU" sz="1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anose="020B0604020202020204" pitchFamily="34" charset="0"/>
              </a:rPr>
              <a:t>детский </a:t>
            </a:r>
            <a:r>
              <a:rPr lang="ru-RU" sz="12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r Gothic" panose="020B0604020202020204" pitchFamily="34" charset="0"/>
              </a:rPr>
              <a:t>сад компенсирующего вида №29 «Ёлочка» г. Нижневартовск</a:t>
            </a:r>
            <a:endParaRPr lang="ru-RU" sz="1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r Gothic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504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131840" y="428604"/>
            <a:ext cx="2880320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ВАРИАТИВНЫЙ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491186"/>
            <a:ext cx="2448272" cy="2723764"/>
          </a:xfrm>
          <a:prstGeom prst="roundRect">
            <a:avLst/>
          </a:prstGeom>
          <a:solidFill>
            <a:srgbClr val="FBABF0"/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2651930"/>
            <a:ext cx="2448272" cy="3063086"/>
          </a:xfrm>
          <a:prstGeom prst="roundRect">
            <a:avLst/>
          </a:prstGeom>
          <a:solidFill>
            <a:srgbClr val="FBABF0"/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8819" y="2521808"/>
            <a:ext cx="2448272" cy="2693142"/>
          </a:xfrm>
          <a:prstGeom prst="roundRect">
            <a:avLst/>
          </a:prstGeom>
          <a:solidFill>
            <a:srgbClr val="FBABF0"/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1955544">
            <a:off x="2356263" y="1160914"/>
            <a:ext cx="484632" cy="1198351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4329684" y="1450460"/>
            <a:ext cx="484632" cy="978408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9626017">
            <a:off x="6356882" y="1155645"/>
            <a:ext cx="484632" cy="1256016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2571744"/>
            <a:ext cx="23574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Цель: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создать условия для педагогического образования родителей 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2714620"/>
            <a:ext cx="22860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Формы работы: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традиционные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Заседание клуба, семинары-практикумы, мастер-классы, лектории, дискуссии.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2571744"/>
            <a:ext cx="22860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Arial Black" pitchFamily="34" charset="0"/>
              </a:rPr>
              <a:t>Результат: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получение родителями основ педагогических знаний по воспитанию и образованию детей.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06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2" y="71414"/>
            <a:ext cx="4320000" cy="3240000"/>
          </a:xfrm>
          <a:prstGeom prst="star10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270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56" y="71414"/>
            <a:ext cx="4320000" cy="3240000"/>
          </a:xfrm>
          <a:prstGeom prst="star10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270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42" y="3429570"/>
            <a:ext cx="4320000" cy="3240000"/>
          </a:xfrm>
          <a:prstGeom prst="star10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270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156" y="3429570"/>
            <a:ext cx="4320000" cy="3240000"/>
          </a:xfrm>
          <a:prstGeom prst="star10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270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06304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000364" y="637218"/>
            <a:ext cx="3083234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САМООБРАЗОВАНИЕ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2634062"/>
            <a:ext cx="2448272" cy="2723764"/>
          </a:xfrm>
          <a:prstGeom prst="roundRect">
            <a:avLst/>
          </a:prstGeom>
          <a:solidFill>
            <a:srgbClr val="FBABF0"/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2794806"/>
            <a:ext cx="2448272" cy="2991648"/>
          </a:xfrm>
          <a:prstGeom prst="roundRect">
            <a:avLst/>
          </a:prstGeom>
          <a:solidFill>
            <a:srgbClr val="FBABF0"/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8819" y="2664684"/>
            <a:ext cx="2448272" cy="2693142"/>
          </a:xfrm>
          <a:prstGeom prst="roundRect">
            <a:avLst/>
          </a:prstGeom>
          <a:solidFill>
            <a:srgbClr val="FBABF0"/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2786224">
            <a:off x="2046849" y="1184171"/>
            <a:ext cx="484632" cy="1519609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4329684" y="1635070"/>
            <a:ext cx="484632" cy="1008112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8991357">
            <a:off x="6517102" y="1236853"/>
            <a:ext cx="484632" cy="1436678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714620"/>
            <a:ext cx="2286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Цель: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повышение уровня родительской культуры.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2857496"/>
            <a:ext cx="23574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Формы работы: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инновационные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сайт группы, электронная энциклопедия, виртуальные конкурсы, видеотека,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медиатека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2714620"/>
            <a:ext cx="23574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/>
                </a:solidFill>
                <a:latin typeface="Arial Black" pitchFamily="34" charset="0"/>
              </a:rPr>
              <a:t>Результат: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повышение родительской компетентности в вопросах благополучного воспитания и развития своего ребенка;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1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404664"/>
            <a:ext cx="3960000" cy="2635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4" y="422354"/>
            <a:ext cx="3960000" cy="2638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3" descr="G:\DCIM\103_PANA\P10308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0828" y="3429000"/>
            <a:ext cx="3960000" cy="29698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29744"/>
            <a:ext cx="3960000" cy="297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912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357422" y="428604"/>
            <a:ext cx="4104456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НАПРАВЛЕНИЯ РАБОТЫ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1844824"/>
            <a:ext cx="1595206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Работа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 детьми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862572"/>
            <a:ext cx="2286016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Работа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 родителями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3636" y="1849461"/>
            <a:ext cx="2643206" cy="12241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Совместная работа с детьми и родителями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3714752"/>
            <a:ext cx="7786742" cy="2786082"/>
          </a:xfrm>
          <a:prstGeom prst="roundRect">
            <a:avLst/>
          </a:prstGeom>
          <a:solidFill>
            <a:schemeClr val="accent2"/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21972" y="3211835"/>
            <a:ext cx="484632" cy="36004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113660" y="3229582"/>
            <a:ext cx="484632" cy="342293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1269344" y="3229583"/>
            <a:ext cx="484632" cy="342293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45601" y="1414442"/>
            <a:ext cx="484632" cy="383112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571736" y="2232324"/>
            <a:ext cx="936104" cy="484632"/>
          </a:xfrm>
          <a:prstGeom prst="left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5199094" y="2240855"/>
            <a:ext cx="873104" cy="484632"/>
          </a:xfrm>
          <a:prstGeom prst="left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857628"/>
            <a:ext cx="77867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*пропаганда положительного семейного воспитания;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*развитие новых форм общественно - семейного взаимодействия;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*повышение педагогических знаний родителей детей дошкольного возраста;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*оказание помощи семье в выполнении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воспитательно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– образовательной функции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05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66404" y="1571612"/>
            <a:ext cx="5605794" cy="2000264"/>
          </a:xfrm>
          <a:prstGeom prst="round2DiagRect">
            <a:avLst/>
          </a:prstGeom>
          <a:solidFill>
            <a:srgbClr val="DBB3F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6404" y="1697958"/>
            <a:ext cx="5544616" cy="1802480"/>
          </a:xfrm>
        </p:spPr>
        <p:txBody>
          <a:bodyPr/>
          <a:lstStyle/>
          <a:p>
            <a:pPr marL="18288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1. «Психологическое направление»,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2. «Педагогическое направление»,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3. «Социально-правовое направление»,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4. «Физкультурно-оздоровительное направление»,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5. «Досуг».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82" y="3138795"/>
            <a:ext cx="5086722" cy="3362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971599" y="328912"/>
            <a:ext cx="7315177" cy="785818"/>
          </a:xfrm>
          <a:prstGeom prst="flowChartOnlineStorag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/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559338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ТЕМЫ РЕАЛИЗУЕМЫЕ В ХОДЕ ПРОЕКТА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7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2830698" y="1556792"/>
            <a:ext cx="3384376" cy="864096"/>
          </a:xfrm>
          <a:prstGeom prst="flowChartAlternateProcess">
            <a:avLst/>
          </a:prstGeom>
          <a:solidFill>
            <a:srgbClr val="FFCC66"/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Воспитанники ДОУ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347864" y="3536491"/>
            <a:ext cx="2376264" cy="67832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СЕМЬЯ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5536" y="2610481"/>
            <a:ext cx="2376264" cy="864096"/>
          </a:xfrm>
          <a:prstGeom prst="flowChartAlternateProcess">
            <a:avLst/>
          </a:prstGeom>
          <a:solidFill>
            <a:srgbClr val="FFFF66"/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Учитель-логопед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51845" y="3875441"/>
            <a:ext cx="2376264" cy="1258951"/>
          </a:xfrm>
          <a:prstGeom prst="flowChartAlternateProcess">
            <a:avLst/>
          </a:prstGeom>
          <a:solidFill>
            <a:srgbClr val="FFFF66"/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Инструктор по физическому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воспитанию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51845" y="5565300"/>
            <a:ext cx="2376264" cy="864096"/>
          </a:xfrm>
          <a:prstGeom prst="flowChartAlternateProcess">
            <a:avLst/>
          </a:prstGeom>
          <a:solidFill>
            <a:srgbClr val="FFFF66"/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Медицинский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персонал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444208" y="2551956"/>
            <a:ext cx="2376264" cy="864096"/>
          </a:xfrm>
          <a:prstGeom prst="flowChartAlternateProcess">
            <a:avLst/>
          </a:prstGeom>
          <a:solidFill>
            <a:srgbClr val="FFFF66"/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Педагог- психолог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444208" y="3880942"/>
            <a:ext cx="2376264" cy="1258951"/>
          </a:xfrm>
          <a:prstGeom prst="flowChartAlternateProcess">
            <a:avLst/>
          </a:prstGeom>
          <a:solidFill>
            <a:srgbClr val="FFFF66"/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Инструктор по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плаванию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6461573" y="5565300"/>
            <a:ext cx="2376264" cy="864096"/>
          </a:xfrm>
          <a:prstGeom prst="flowChartAlternateProcess">
            <a:avLst/>
          </a:prstGeom>
          <a:solidFill>
            <a:srgbClr val="FFFF66"/>
          </a:solidFill>
          <a:ln w="28575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Музыкальные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руководители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3203350">
            <a:off x="2016653" y="1659950"/>
            <a:ext cx="484632" cy="996574"/>
          </a:xfrm>
          <a:prstGeom prst="downArrow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357686" y="2571744"/>
            <a:ext cx="484632" cy="910836"/>
          </a:xfrm>
          <a:prstGeom prst="downArrow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397661" y="3521472"/>
            <a:ext cx="484632" cy="282531"/>
          </a:xfrm>
          <a:prstGeom prst="downArrow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397661" y="5205829"/>
            <a:ext cx="484632" cy="282531"/>
          </a:xfrm>
          <a:prstGeom prst="downArrow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7471744" y="3470781"/>
            <a:ext cx="484632" cy="338723"/>
          </a:xfrm>
          <a:prstGeom prst="downArrow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471744" y="5211330"/>
            <a:ext cx="484632" cy="282531"/>
          </a:xfrm>
          <a:prstGeom prst="downArrow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827584" y="260648"/>
            <a:ext cx="7488832" cy="1008063"/>
          </a:xfrm>
          <a:prstGeom prst="leftRightArrow">
            <a:avLst>
              <a:gd name="adj1" fmla="val 65775"/>
              <a:gd name="adj2" fmla="val 14979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СТРУКТУРА ВЗАИМОДЕЙСТВИЯ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16" y="4482742"/>
            <a:ext cx="2571768" cy="2089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Стрелка вниз 19"/>
          <p:cNvSpPr/>
          <p:nvPr/>
        </p:nvSpPr>
        <p:spPr>
          <a:xfrm rot="18396650" flipH="1">
            <a:off x="6588685" y="1653220"/>
            <a:ext cx="484632" cy="996574"/>
          </a:xfrm>
          <a:prstGeom prst="downArrow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26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альтернативный процесс 16"/>
          <p:cNvSpPr/>
          <p:nvPr/>
        </p:nvSpPr>
        <p:spPr>
          <a:xfrm>
            <a:off x="2902706" y="1829913"/>
            <a:ext cx="3312368" cy="525250"/>
          </a:xfrm>
          <a:prstGeom prst="flowChartAlternateProcess">
            <a:avLst/>
          </a:prstGeom>
          <a:solidFill>
            <a:srgbClr val="FBABF0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ТРАДИЦИОННЫЕ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57158" y="2569477"/>
            <a:ext cx="3168352" cy="612648"/>
          </a:xfrm>
          <a:prstGeom prst="flowChartAlternateProcess">
            <a:avLst/>
          </a:prstGeom>
          <a:solidFill>
            <a:srgbClr val="DBB3F3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Мини-беседы, 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лекции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360050" y="3518186"/>
            <a:ext cx="3168352" cy="612648"/>
          </a:xfrm>
          <a:prstGeom prst="flowChartAlternateProcess">
            <a:avLst/>
          </a:prstGeom>
          <a:solidFill>
            <a:srgbClr val="DBB3F3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Релаксационные и динамические паузы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59337" y="4498303"/>
            <a:ext cx="3168352" cy="612648"/>
          </a:xfrm>
          <a:prstGeom prst="flowChartAlternateProcess">
            <a:avLst/>
          </a:prstGeom>
          <a:solidFill>
            <a:srgbClr val="DBB3F3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Моделирование проблемных ситуаций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359337" y="5426997"/>
            <a:ext cx="3141094" cy="857256"/>
          </a:xfrm>
          <a:prstGeom prst="flowChartAlternateProcess">
            <a:avLst/>
          </a:prstGeom>
          <a:solidFill>
            <a:srgbClr val="DBB3F3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Презентация информационных буклетов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5644700" y="2569477"/>
            <a:ext cx="3168352" cy="612648"/>
          </a:xfrm>
          <a:prstGeom prst="flowChartAlternateProcess">
            <a:avLst/>
          </a:prstGeom>
          <a:solidFill>
            <a:srgbClr val="DBB3F3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Подвижные игры, дидактические игры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643570" y="3526198"/>
            <a:ext cx="3168352" cy="612648"/>
          </a:xfrm>
          <a:prstGeom prst="flowChartAlternateProcess">
            <a:avLst/>
          </a:prstGeom>
          <a:solidFill>
            <a:srgbClr val="DBB3F3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Круглые столы, дискуссии, тренинги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644700" y="4498303"/>
            <a:ext cx="3168352" cy="612648"/>
          </a:xfrm>
          <a:prstGeom prst="flowChartAlternateProcess">
            <a:avLst/>
          </a:prstGeom>
          <a:solidFill>
            <a:srgbClr val="DBB3F3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Семинары-практикумы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14744" y="2926667"/>
            <a:ext cx="1728192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Деловая игра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25685" y="4630349"/>
            <a:ext cx="1728192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Мастер-классы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0" name="AutoShape 4"/>
          <p:cNvSpPr>
            <a:spLocks noChangeArrowheads="1"/>
          </p:cNvSpPr>
          <p:nvPr/>
        </p:nvSpPr>
        <p:spPr bwMode="auto">
          <a:xfrm>
            <a:off x="827584" y="260648"/>
            <a:ext cx="7488832" cy="1008063"/>
          </a:xfrm>
          <a:prstGeom prst="leftRightArrow">
            <a:avLst>
              <a:gd name="adj1" fmla="val 65775"/>
              <a:gd name="adj2" fmla="val 14979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ФОРМЫ РАБОТЫ С РОДИТЕЛЯМИ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644700" y="5426997"/>
            <a:ext cx="3168352" cy="859523"/>
          </a:xfrm>
          <a:prstGeom prst="flowChartAlternateProcess">
            <a:avLst/>
          </a:prstGeom>
          <a:solidFill>
            <a:srgbClr val="DBB3F3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Художественно-творческая деятельность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286248" y="1273790"/>
            <a:ext cx="484632" cy="36926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557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488" y="1900230"/>
            <a:ext cx="3588430" cy="457200"/>
          </a:xfrm>
          <a:prstGeom prst="rect">
            <a:avLst/>
          </a:prstGeom>
          <a:solidFill>
            <a:schemeClr val="accent4"/>
          </a:solidFill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ИННОВАЦИОННЫЕ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0769" y="2181941"/>
            <a:ext cx="2052228" cy="1440160"/>
          </a:xfrm>
          <a:prstGeom prst="rect">
            <a:avLst/>
          </a:prstGeom>
          <a:solidFill>
            <a:srgbClr val="FBABF0"/>
          </a:solidFill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Электронная энциклопедия «Хочу все знать»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071942"/>
            <a:ext cx="2052228" cy="1440160"/>
          </a:xfrm>
          <a:prstGeom prst="rect">
            <a:avLst/>
          </a:prstGeom>
          <a:solidFill>
            <a:srgbClr val="FBABF0"/>
          </a:solidFill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Родительский форум «Вы спрашивали, мы отвечаем»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4614" y="2192324"/>
            <a:ext cx="2052228" cy="1440160"/>
          </a:xfrm>
          <a:prstGeom prst="rect">
            <a:avLst/>
          </a:prstGeom>
          <a:solidFill>
            <a:srgbClr val="FBABF0"/>
          </a:solidFill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Электронное портфолио семьи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4614" y="4060542"/>
            <a:ext cx="2052228" cy="1440160"/>
          </a:xfrm>
          <a:prstGeom prst="rect">
            <a:avLst/>
          </a:prstGeom>
          <a:solidFill>
            <a:srgbClr val="FBABF0"/>
          </a:solidFill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Видеотека «Как мы в садике живем»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1308" y="2782638"/>
            <a:ext cx="2952328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Сайт группы: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3497019"/>
            <a:ext cx="3515282" cy="2718063"/>
          </a:xfrm>
          <a:prstGeom prst="rect">
            <a:avLst/>
          </a:prstGeom>
          <a:solidFill>
            <a:srgbClr val="FBABF0"/>
          </a:solidFill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Виртуальные конкурсы «Творческая мастерская на кухне»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Конкурсы: «Мама, папа, я – рисовальная семья», «Делаем игрушки сами, из того что под руками», 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Макарономания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827584" y="260648"/>
            <a:ext cx="7488832" cy="1008063"/>
          </a:xfrm>
          <a:prstGeom prst="leftRightArrow">
            <a:avLst>
              <a:gd name="adj1" fmla="val 65775"/>
              <a:gd name="adj2" fmla="val 149798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ФОРМЫ РАБОТЫ С РОДИТЕЛЯМИ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395855" y="1345228"/>
            <a:ext cx="484632" cy="36926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662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28662" y="2059708"/>
            <a:ext cx="7531770" cy="4012498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2204294"/>
            <a:ext cx="7458052" cy="3153532"/>
          </a:xfrm>
        </p:spPr>
        <p:txBody>
          <a:bodyPr/>
          <a:lstStyle/>
          <a:p>
            <a:pPr marL="18288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Мастер-класс «Система взаимодействия педагогов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и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родителей в группе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»;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1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Семинар-практикум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«Современные научные представления о семье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»;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1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Деловая игра «Родительское собрание – как из форм взаимодействия с родителями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»;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1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Консультация «Нетрадиционные формы работы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с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семьей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»;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1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Консультация «Использование разнообразных форм работы с семьей в ДОУ, с целью создания единого образовательного пространства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»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187624" y="500042"/>
            <a:ext cx="6884838" cy="882634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МЕТОДИЧЕСКИЕ РЕКОМЕНДАЦИИ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ДЛЯ ПЕДАГОГОВ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81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66"/>
          <a:stretch>
            <a:fillRect/>
          </a:stretch>
        </p:blipFill>
        <p:spPr>
          <a:xfrm>
            <a:off x="4693913" y="2027215"/>
            <a:ext cx="4127700" cy="3830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Выноска со стрелкой вниз 7"/>
          <p:cNvSpPr/>
          <p:nvPr/>
        </p:nvSpPr>
        <p:spPr>
          <a:xfrm>
            <a:off x="551384" y="645631"/>
            <a:ext cx="4320480" cy="9144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ЦЕЛЬ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85720" y="2027214"/>
            <a:ext cx="4132231" cy="3902116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создание инновационной системы сотрудничества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 взаимодействия дошкольного учреждения  и семьи, обеспечивающей единство образовательных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и воспитательных воздействий в процессе воспитания дошкольника через освоение системы психолого-педагогических знаний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84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857224" y="2341470"/>
            <a:ext cx="7457482" cy="3302108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57224" y="2547234"/>
            <a:ext cx="7354819" cy="2808312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Консультация «Форма общения педагогов с родителями в ДОУ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Педагогический ринг «Мальчишки 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девчонки, 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также их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родители…»;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Консультация «Система сотрудничества педагога ДОУ с семьями воспитанников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»;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Консультация «Педагогический и родительский творческий тандем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».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187624" y="546102"/>
            <a:ext cx="7027714" cy="882634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МЕТОДИЧЕСКИЕ РЕКОМЕНДАЦИИ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ДЛЯ УЗКИХ СПЕЦИАЛИСТОВ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7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20" y="1785926"/>
            <a:ext cx="8572560" cy="4714908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1896882"/>
            <a:ext cx="8501122" cy="4032448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Консультация «Совместное творчество детей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и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родителей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»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Семинар-практикум «Организация здорового образа жизни в семье и в ДОУ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»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Консультация «Роль родителей в развитии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речи детей»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Рекомендации «Развитие элементарных математических представлений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»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Мастер-класс «Чтобы лучше говорить, нужно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с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пальцами дружить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»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Консультация «Что такое воспитание»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Семинар-практикум «Творчество и значение рисования для развития детей»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142976" y="546102"/>
            <a:ext cx="7072362" cy="811196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МЕТОДИЧЕСКИЕ РЕКОМЕНДАЦИИ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ДЛЯ РОДИТЕЛЕЙ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3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4" y="285796"/>
            <a:ext cx="3819846" cy="2500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285728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3000372"/>
            <a:ext cx="3276366" cy="3535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76" y="3714752"/>
            <a:ext cx="3741752" cy="2806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102402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85786" y="1842544"/>
            <a:ext cx="7530630" cy="422966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986560"/>
            <a:ext cx="7488832" cy="3888432"/>
          </a:xfrm>
        </p:spPr>
        <p:txBody>
          <a:bodyPr/>
          <a:lstStyle/>
          <a:p>
            <a:pPr marL="18288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1. Установление прочных партнерских взаимоотношений между детским садом и семьей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2.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Сформированность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 активной позиции родителей, актуализирующие полученные психолого-педагогические знания, помогающие им раскрыть потенциальные образовательные возможности в вопросах воспитания и развития, сохранения и укрепления здоровья детей.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3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. Повышение степени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вовлеченности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родителей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в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воспитательно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 – образовательный 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процесс детского сада.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187624" y="546102"/>
            <a:ext cx="6624637" cy="609601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ОЖИДАЕМЫЕ РЕЗУЛЬТАТЫ</a:t>
            </a:r>
          </a:p>
        </p:txBody>
      </p:sp>
    </p:spTree>
    <p:extLst>
      <p:ext uri="{BB962C8B-B14F-4D97-AF65-F5344CB8AC3E}">
        <p14:creationId xmlns="" xmlns:p14="http://schemas.microsoft.com/office/powerpoint/2010/main" val="18739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85720" y="1381065"/>
            <a:ext cx="8572560" cy="49292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1595379"/>
            <a:ext cx="8501122" cy="4834017"/>
          </a:xfrm>
        </p:spPr>
        <p:txBody>
          <a:bodyPr/>
          <a:lstStyle/>
          <a:p>
            <a:pPr marL="182880" indent="0">
              <a:buNone/>
            </a:pP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1.Повысить 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уровень психолого-педагогической культуры родителей через их привлечение к участию в теоретических и практических мероприятиях.</a:t>
            </a:r>
            <a:b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2.Поднять степень осознанности родителями своих прав и обязанностей за создание оптимальных условий для воспитания и развития ребенка в семье.</a:t>
            </a:r>
            <a:b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3.Расширять  воспитательный потенциал семьи средствами совершенствования научных и практических навыков и умений воспитания детей.</a:t>
            </a:r>
            <a:b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4.Привлекать родителей к активному участию в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воспитательно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 - образовательном  процессе через внедрение инновационных форм в практику работы с семьей.</a:t>
            </a:r>
            <a:b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5.Формировать знания родителей об особенностях ребенка, закономерностях  его развития, умения разобраться в действиях и поступках детей, в причинах тех или иных высказываний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411760" y="251226"/>
            <a:ext cx="4267215" cy="622070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ЗАДАЧИ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223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60648"/>
            <a:ext cx="8509259" cy="288032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404664"/>
            <a:ext cx="8280919" cy="2667146"/>
          </a:xfrm>
        </p:spPr>
        <p:txBody>
          <a:bodyPr/>
          <a:lstStyle/>
          <a:p>
            <a:pPr marL="182880" indent="0"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6.Повышать образовательный уровень семьи через привлечение к процессу воспитания ребенка в группе детского сада, формирование навыков бесконфликтного детско-родительского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общения.</a:t>
            </a:r>
            <a:b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7.Активизировать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родителей к поисковой и творческой деятельности в условиях сотрудничества с педагогом.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8. развивать социальное партнерство семьи и детского сада в процессе формирования модели культуры здорового образа жизни в семье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51"/>
          <a:stretch>
            <a:fillRect/>
          </a:stretch>
        </p:blipFill>
        <p:spPr>
          <a:xfrm>
            <a:off x="4869817" y="3643314"/>
            <a:ext cx="370271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6" y="3571876"/>
            <a:ext cx="3737038" cy="280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1717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71472" y="1627090"/>
            <a:ext cx="8106124" cy="41593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891240" cy="3762110"/>
          </a:xfrm>
        </p:spPr>
        <p:txBody>
          <a:bodyPr/>
          <a:lstStyle/>
          <a:p>
            <a:pPr marL="18288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В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основу концепции данной программы положено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: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-расширение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воспитательного пространства,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обеспечивающего непрерывный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процесс развития личности ребенка;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-совместной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деятельности взрослых и детей в процессе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воспитания;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-формирования единого воспитательного пространства для жизнетворчества каждого ребенка на основе личностного подхода;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-формирование у родителей установки на самостоятельную творческую деятельность путем внедрения активных форм, передовых технологий и методик психолого-педагогического всеобуча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родителей.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7224" y="404094"/>
            <a:ext cx="7715304" cy="6480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КОНЦЕПТУАЛЬНЫЕ ОСНОВЫ ПРОЕКТА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12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57158" y="1484784"/>
            <a:ext cx="8391305" cy="480173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33915" y="1625950"/>
            <a:ext cx="8352927" cy="4589132"/>
          </a:xfrm>
        </p:spPr>
        <p:txBody>
          <a:bodyPr/>
          <a:lstStyle/>
          <a:p>
            <a:pPr marL="182880" indent="0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- 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признания преимущественного права родителей на воспитание, обучение и охрану здоровья своих детей;</a:t>
            </a:r>
            <a:b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- взаимовлияния личностей взрослых и детей, предполагающего сотворчество педагогов – детей – родителей;</a:t>
            </a:r>
            <a:b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- системности: только через системный подход к организации жизнедеятельности детей, возможно, обеспечить целостность становления личности ребенка и комплексность воспитания;</a:t>
            </a:r>
            <a:b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- открытости, обеспечивающей тесный контакт с семьей, участие родителей в процессе воспитания, доступность для родителей информации об эффективности процесса воспитания, его индивидуальных особенностях, духовно-нравственном становлении, а также повышение психолого-педагогических знаний родителей, взаимодействие семьи 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/>
            </a:r>
            <a:b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</a:b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и 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социума в целях продуктивного воспитания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 Black" pitchFamily="34" charset="0"/>
              </a:rPr>
              <a:t>.</a:t>
            </a:r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519363" y="219739"/>
            <a:ext cx="4267215" cy="785818"/>
          </a:xfrm>
          <a:prstGeom prst="flowChartOnlineStorag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ПРИНЦИПЫ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6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3774220"/>
            <a:ext cx="2664296" cy="12264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диагностический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0682" y="4286256"/>
            <a:ext cx="2664296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вариативный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49968" y="3786190"/>
            <a:ext cx="2808312" cy="12264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самообразование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886615">
            <a:off x="1780383" y="1823578"/>
            <a:ext cx="484632" cy="169996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236035" y="2150610"/>
            <a:ext cx="484632" cy="149270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20806281">
            <a:off x="6930370" y="1812504"/>
            <a:ext cx="484632" cy="172662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208793" y="784206"/>
            <a:ext cx="6840760" cy="82547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ЭТАПЫ РЕАЛИЗАЦИИ ПРОЕКТА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383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00364" y="428604"/>
            <a:ext cx="3083234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ДИАГНОСТИЧЕСКИЙ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491186"/>
            <a:ext cx="2448272" cy="2866640"/>
          </a:xfrm>
          <a:prstGeom prst="roundRect">
            <a:avLst/>
          </a:prstGeom>
          <a:solidFill>
            <a:srgbClr val="FBABF0"/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67220" y="2491186"/>
            <a:ext cx="2689092" cy="4081086"/>
          </a:xfrm>
          <a:prstGeom prst="roundRect">
            <a:avLst/>
          </a:prstGeom>
          <a:solidFill>
            <a:srgbClr val="FBABF0"/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28184" y="2457262"/>
            <a:ext cx="2520280" cy="2829126"/>
          </a:xfrm>
          <a:prstGeom prst="roundRect">
            <a:avLst/>
          </a:prstGeom>
          <a:solidFill>
            <a:srgbClr val="FBABF0"/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2180497">
            <a:off x="2264823" y="1166520"/>
            <a:ext cx="484632" cy="129315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29684" y="1329008"/>
            <a:ext cx="484632" cy="978408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396472">
            <a:off x="6331198" y="1168767"/>
            <a:ext cx="484632" cy="1257681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571744"/>
            <a:ext cx="23574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Цель: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создать родителям условия для изучения самих себя, своих знаний по вопросам воспитания детей.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2571744"/>
            <a:ext cx="25003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Формы работы: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традиционные</a:t>
            </a:r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индивидуальное собеседование, анкетирование, групповые занятия совместно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 родителям .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Вся информация при этом собирается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портфолио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семьи.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2571744"/>
            <a:ext cx="23574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Arial Black" pitchFamily="34" charset="0"/>
              </a:rPr>
              <a:t>Результат: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сформированная у родителей потребность в получении педагогических знаний.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7903">
            <a:off x="141012" y="198633"/>
            <a:ext cx="4756229" cy="3170819"/>
          </a:xfrm>
          <a:prstGeom prst="star16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27000" dir="5400000" algn="t" rotWithShape="0">
              <a:prstClr val="black">
                <a:alpha val="49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98">
            <a:off x="5086300" y="508881"/>
            <a:ext cx="3960000" cy="2640000"/>
          </a:xfrm>
          <a:prstGeom prst="star16">
            <a:avLst>
              <a:gd name="adj" fmla="val 4335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27000" dir="5400000" algn="t" rotWithShape="0">
              <a:prstClr val="black">
                <a:alpha val="49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G:\DCIM\103_PANA\P1030856.JPG"/>
          <p:cNvPicPr>
            <a:picLocks noChangeAspect="1" noChangeArrowheads="1"/>
          </p:cNvPicPr>
          <p:nvPr/>
        </p:nvPicPr>
        <p:blipFill>
          <a:blip r:embed="rId6" cstate="print"/>
          <a:srcRect l="28276" r="9219"/>
          <a:stretch>
            <a:fillRect/>
          </a:stretch>
        </p:blipFill>
        <p:spPr bwMode="auto">
          <a:xfrm rot="5400000">
            <a:off x="755804" y="3030354"/>
            <a:ext cx="3274674" cy="3929090"/>
          </a:xfrm>
          <a:prstGeom prst="star16">
            <a:avLst>
              <a:gd name="adj" fmla="val 4328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127000" dir="5400000" algn="t" rotWithShape="0">
              <a:prstClr val="black">
                <a:alpha val="49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06528"/>
            <a:ext cx="4034277" cy="30257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012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726</TotalTime>
  <Words>497</Words>
  <Application>Microsoft Office PowerPoint</Application>
  <PresentationFormat>Экран (4:3)</PresentationFormat>
  <Paragraphs>100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Семья – поистине высокое творенье. Она заслон надёжный  и причал. Она даёт призванье  и рожденье. Она для нас основа  всех начал. (Е.А. Мухачёва) </vt:lpstr>
      <vt:lpstr>Слайд 2</vt:lpstr>
      <vt:lpstr>1.Повысить уровень психолого-педагогической культуры родителей через их привлечение к участию в теоретических и практических мероприятиях. 2.Поднять степень осознанности родителями своих прав и обязанностей за создание оптимальных условий для воспитания и развития ребенка в семье. 3.Расширять  воспитательный потенциал семьи средствами совершенствования научных и практических навыков и умений воспитания детей. 4.Привлекать родителей к активному участию в воспитательно - образовательном  процессе через внедрение инновационных форм в практику работы с семьей. 5.Формировать знания родителей об особенностях ребенка, закономерностях  его развития, умения разобраться в действиях и поступках детей, в причинах тех или иных высказываний.</vt:lpstr>
      <vt:lpstr>6.Повышать образовательный уровень семьи через привлечение к процессу воспитания ребенка в группе детского сада, формирование навыков бесконфликтного детско-родительского общения. 7.Активизировать родителей к поисковой и творческой деятельности в условиях сотрудничества с педагогом. 8. развивать социальное партнерство семьи и детского сада в процессе формирования модели культуры здорового образа жизни в семье.</vt:lpstr>
      <vt:lpstr>В основу концепции данной программы положено: -расширение воспитательного пространства, обеспечивающего непрерывный процесс развития личности ребенка; -совместной деятельности взрослых и детей в процессе воспитания; -формирования единого воспитательного пространства для жизнетворчества каждого ребенка на основе личностного подхода; -формирование у родителей установки на самостоятельную творческую деятельность путем внедрения активных форм, передовых технологий и методик психолого-педагогического всеобуча родителей.</vt:lpstr>
      <vt:lpstr>- признания преимущественного права родителей на воспитание, обучение и охрану здоровья своих детей; - взаимовлияния личностей взрослых и детей, предполагающего сотворчество педагогов – детей – родителей; - системности: только через системный подход к организации жизнедеятельности детей, возможно, обеспечить целостность становления личности ребенка и комплексность воспитания; - открытости, обеспечивающей тесный контакт с семьей, участие родителей в процессе воспитания, доступность для родителей информации об эффективности процесса воспитания, его индивидуальных особенностях, духовно-нравственном становлении, а также повышение психолого-педагогических знаний родителей, взаимодействие семьи  и социума в целях продуктивного воспитания.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1. «Психологическое направление», 2. «Педагогическое направление», 3. «Социально-правовое направление», 4. «Физкультурно-оздоровительное направление», 5. «Досуг».</vt:lpstr>
      <vt:lpstr>Слайд 16</vt:lpstr>
      <vt:lpstr>Слайд 17</vt:lpstr>
      <vt:lpstr>Слайд 18</vt:lpstr>
      <vt:lpstr>Мастер-класс «Система взаимодействия педагогов  и родителей в группе»;  Семинар-практикум «Современные научные представления о семье»;  Деловая игра «Родительское собрание – как из форм взаимодействия с родителями»;  Консультация «Нетрадиционные формы работы  с семьей»;  Консультация «Использование разнообразных форм работы с семьей в ДОУ, с целью создания единого образовательного пространства»</vt:lpstr>
      <vt:lpstr>Консультация «Форма общения педагогов с родителями в ДОУ»;  Педагогический ринг «Мальчишки и девчонки, а также их родители…»;  Консультация «Система сотрудничества педагога ДОУ с семьями воспитанников»;  Консультация «Педагогический и родительский творческий тандем». </vt:lpstr>
      <vt:lpstr>Консультация «Совместное творчество детей  и родителей»  Семинар-практикум «Организация здорового образа жизни в семье и в ДОУ»  Консультация «Роль родителей в развитии речи детей»  Рекомендации «Развитие элементарных математических представлений»  Мастер-класс «Чтобы лучше говорить, нужно  с пальцами дружить»  Консультация «Что такое воспитание» Семинар-практикум «Творчество и значение рисования для развития детей» </vt:lpstr>
      <vt:lpstr>Слайд 22</vt:lpstr>
      <vt:lpstr>1. Установление прочных партнерских взаимоотношений между детским садом и семьей.  2. Сформированность активной позиции родителей, актуализирующие полученные психолого-педагогические знания, помогающие им раскрыть потенциальные образовательные возможности в вопросах воспитания и развития, сохранения и укрепления здоровья детей.  3. Повышение степени вовлеченности родителей в воспитательно – образовательный  процесс детского сада.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– поистине высокое творенье. Она заслон надёжный и причал. Она даёт призванье и рожденье. Она для нас основа всех начал. (Е.А. Мухачёва)</dc:title>
  <dc:creator>Татьяна</dc:creator>
  <cp:lastModifiedBy>Sofiya</cp:lastModifiedBy>
  <cp:revision>62</cp:revision>
  <dcterms:created xsi:type="dcterms:W3CDTF">2015-02-01T09:00:36Z</dcterms:created>
  <dcterms:modified xsi:type="dcterms:W3CDTF">2015-02-04T09:39:20Z</dcterms:modified>
</cp:coreProperties>
</file>